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78" r:id="rId2"/>
    <p:sldId id="306" r:id="rId3"/>
    <p:sldId id="317" r:id="rId4"/>
    <p:sldId id="307" r:id="rId5"/>
    <p:sldId id="283" r:id="rId6"/>
    <p:sldId id="314" r:id="rId7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163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534B4-5B9E-4EC5-A72C-C78737B0E74F}" type="datetimeFigureOut">
              <a:rPr lang="de-AT" smtClean="0"/>
              <a:t>12.11.2014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17748-D773-44EC-ABCC-9D8B62CE793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129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7A7409D2-B112-2C48-AAF3-889666660CAB}" type="slidenum">
              <a:rPr lang="de-AT" sz="1200"/>
              <a:pPr>
                <a:defRPr/>
              </a:pPr>
              <a:t>3</a:t>
            </a:fld>
            <a:endParaRPr lang="de-AT" sz="12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z="1000" dirty="0" err="1" smtClean="0"/>
              <a:t>ProPIG</a:t>
            </a:r>
            <a:r>
              <a:rPr lang="de-DE" sz="1000" dirty="0" smtClean="0"/>
              <a:t> Christine Leeb</a:t>
            </a:r>
          </a:p>
          <a:p>
            <a:r>
              <a:rPr lang="de-DE" sz="1000" dirty="0" err="1" smtClean="0"/>
              <a:t>CoreOrganic</a:t>
            </a:r>
            <a:r>
              <a:rPr lang="de-DE" sz="1000" dirty="0" smtClean="0"/>
              <a:t>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8F46-8979-432D-9FEC-115ECFE20707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2339752" cy="405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1398E-C338-4380-817B-1B7EB9E9445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F2E57-006F-4A14-B4FC-EC4B43E5955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1722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627784" y="6248400"/>
            <a:ext cx="3888432" cy="457200"/>
          </a:xfrm>
        </p:spPr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C352B5-BDED-4A7A-8FB0-21391BB22651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2339752" cy="405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1722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5F4FD5-C4B7-46FD-B579-A8E884EC178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19" cy="1143480"/>
          </a:xfrm>
          <a:prstGeom prst="rect">
            <a:avLst/>
          </a:prstGeom>
        </p:spPr>
        <p:txBody>
          <a:bodyPr lIns="83978" tIns="41989" rIns="83978" bIns="41989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5882" y="6246844"/>
            <a:ext cx="2129000" cy="471100"/>
          </a:xfrm>
          <a:prstGeom prst="rect">
            <a:avLst/>
          </a:prstGeom>
        </p:spPr>
        <p:txBody>
          <a:bodyPr lIns="83978" tIns="41989" rIns="83978" bIns="41989"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7599" y="6246844"/>
            <a:ext cx="2898106" cy="471100"/>
          </a:xfrm>
          <a:prstGeom prst="rect">
            <a:avLst/>
          </a:prstGeom>
        </p:spPr>
        <p:txBody>
          <a:bodyPr lIns="83978" tIns="41989" rIns="83978" bIns="41989"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527F-43F2-104A-8973-7C289300CCC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dirty="0" smtClean="0"/>
              <a:t>ProPIG Christine Leeb</a:t>
            </a:r>
          </a:p>
          <a:p>
            <a:r>
              <a:rPr lang="de-DE" sz="1000" dirty="0" smtClean="0"/>
              <a:t>CoreOrganic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857661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z="1000" dirty="0" err="1" smtClean="0"/>
              <a:t>ProPIG</a:t>
            </a:r>
            <a:r>
              <a:rPr lang="de-DE" sz="1000" dirty="0" smtClean="0"/>
              <a:t> Christine Leeb</a:t>
            </a:r>
          </a:p>
          <a:p>
            <a:r>
              <a:rPr lang="de-DE" sz="1000" dirty="0" err="1" smtClean="0"/>
              <a:t>CoreOrganic</a:t>
            </a:r>
            <a:r>
              <a:rPr lang="de-DE" sz="1000" dirty="0" smtClean="0"/>
              <a:t>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0A846-7B24-4863-8084-761239608BF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203848" y="5157192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3B36B-FA0D-46FF-9694-92EB8B09AEA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sz="1000" dirty="0" err="1" smtClean="0"/>
              <a:t>ProPIG</a:t>
            </a:r>
            <a:r>
              <a:rPr lang="de-DE" sz="1000" dirty="0" smtClean="0"/>
              <a:t> Christine Leeb</a:t>
            </a:r>
          </a:p>
          <a:p>
            <a:r>
              <a:rPr lang="de-DE" sz="1000" dirty="0" err="1" smtClean="0"/>
              <a:t>CoreOrganic</a:t>
            </a:r>
            <a:r>
              <a:rPr lang="de-DE" sz="1000" dirty="0" smtClean="0"/>
              <a:t>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AC25E-9100-4813-AFAE-21C374A7B37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F3535-C4F2-42A8-A628-2C820438180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2FBC7-C58F-462A-AFA2-F01A97F33FB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A242-88DC-4156-89D2-3A65C2D1609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52192-158E-46D8-A66A-7A4DA16B01E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8FBF2-D276-4A1B-9637-976EFC8998A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2780184" y="64008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smtClean="0"/>
              <a:t>ProPIG Christine Leeb</a:t>
            </a:r>
          </a:p>
          <a:p>
            <a:r>
              <a:rPr lang="de-DE" sz="1000" smtClean="0"/>
              <a:t>CoreOrganic Research Seminar, Stockholm, 1st October 2014</a:t>
            </a:r>
          </a:p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sz="1000" dirty="0" err="1" smtClean="0"/>
              <a:t>ProPIG</a:t>
            </a:r>
            <a:r>
              <a:rPr lang="de-DE" sz="1000" dirty="0" smtClean="0"/>
              <a:t> Christine Leeb</a:t>
            </a:r>
          </a:p>
          <a:p>
            <a:r>
              <a:rPr lang="de-DE" sz="1000" dirty="0" err="1" smtClean="0"/>
              <a:t>CoreOrganic</a:t>
            </a:r>
            <a:r>
              <a:rPr lang="de-DE" sz="1000" dirty="0" smtClean="0"/>
              <a:t>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92BB32-B768-4D86-9443-0BFFCE8F95EA}" type="slidenum">
              <a:rPr lang="de-DE"/>
              <a:pPr/>
              <a:t>‹Nr.›</a:t>
            </a:fld>
            <a:endParaRPr lang="de-DE" dirty="0"/>
          </a:p>
        </p:txBody>
      </p:sp>
      <p:pic>
        <p:nvPicPr>
          <p:cNvPr id="1031" name="Picture 7" descr="ProPIG_rgb"/>
          <p:cNvPicPr>
            <a:picLocks noChangeAspect="1" noChangeArrowheads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93913" cy="71913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908720"/>
            <a:ext cx="2339752" cy="405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eg"/><Relationship Id="rId11" Type="http://schemas.openxmlformats.org/officeDocument/2006/relationships/image" Target="../media/image25.png"/><Relationship Id="rId5" Type="http://schemas.openxmlformats.org/officeDocument/2006/relationships/image" Target="../media/image19.jpe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image" Target="../media/image32.jpeg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10" Type="http://schemas.openxmlformats.org/officeDocument/2006/relationships/image" Target="../media/image37.jpeg"/><Relationship Id="rId4" Type="http://schemas.openxmlformats.org/officeDocument/2006/relationships/image" Target="../media/image33.jpeg"/><Relationship Id="rId9" Type="http://schemas.openxmlformats.org/officeDocument/2006/relationships/image" Target="../media/image3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2280" y="1583834"/>
            <a:ext cx="8855968" cy="1512168"/>
          </a:xfrm>
        </p:spPr>
        <p:txBody>
          <a:bodyPr/>
          <a:lstStyle/>
          <a:p>
            <a:r>
              <a:rPr lang="en-GB" b="1" dirty="0" err="1" smtClean="0"/>
              <a:t>ProPIG</a:t>
            </a:r>
            <a:endParaRPr lang="de-DE" sz="2000" b="1" dirty="0"/>
          </a:p>
        </p:txBody>
      </p:sp>
      <p:pic>
        <p:nvPicPr>
          <p:cNvPr id="2062" name="Picture 14" descr="ProPIG_writing_rg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12251" y="2903796"/>
            <a:ext cx="2791504" cy="791413"/>
          </a:xfr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feld 4"/>
          <p:cNvSpPr txBox="1"/>
          <p:nvPr/>
        </p:nvSpPr>
        <p:spPr>
          <a:xfrm>
            <a:off x="991872" y="5157192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C. </a:t>
            </a:r>
            <a:r>
              <a:rPr lang="en-GB" sz="2000" b="1" dirty="0" err="1" smtClean="0"/>
              <a:t>Leeb</a:t>
            </a:r>
            <a:r>
              <a:rPr lang="en-GB" sz="2000" b="1" dirty="0" smtClean="0"/>
              <a:t> &amp; </a:t>
            </a:r>
            <a:r>
              <a:rPr lang="en-GB" sz="2000" b="1" dirty="0" err="1" smtClean="0"/>
              <a:t>ProPIG</a:t>
            </a:r>
            <a:r>
              <a:rPr lang="en-GB" sz="2000" b="1" dirty="0" smtClean="0"/>
              <a:t> Consortium</a:t>
            </a:r>
            <a:endParaRPr lang="en-US" sz="2000" dirty="0" smtClean="0"/>
          </a:p>
          <a:p>
            <a:pPr algn="ctr"/>
            <a:r>
              <a:rPr lang="en-US" sz="2000" dirty="0" smtClean="0"/>
              <a:t>Stockholm,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October 2014</a:t>
            </a:r>
          </a:p>
          <a:p>
            <a:pPr algn="ctr"/>
            <a:r>
              <a:rPr lang="en-US" sz="2000" dirty="0" smtClean="0"/>
              <a:t>Research Seminar</a:t>
            </a:r>
            <a:endParaRPr lang="de-AT" sz="2000" dirty="0"/>
          </a:p>
        </p:txBody>
      </p:sp>
      <p:sp>
        <p:nvSpPr>
          <p:cNvPr id="2" name="Rechteck 1"/>
          <p:cNvSpPr/>
          <p:nvPr/>
        </p:nvSpPr>
        <p:spPr>
          <a:xfrm>
            <a:off x="539552" y="4005064"/>
            <a:ext cx="81369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68375"/>
            <a:r>
              <a:rPr lang="en-US" dirty="0"/>
              <a:t>Farm specific strategies to reduce environmental impact by improving health, welfare and nutrition of organic </a:t>
            </a:r>
            <a:r>
              <a:rPr lang="en-US" dirty="0" smtClean="0"/>
              <a:t>pigs</a:t>
            </a:r>
            <a:endParaRPr lang="en-US" b="1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1987" y="6357281"/>
            <a:ext cx="9132014" cy="528103"/>
            <a:chOff x="11987" y="6357281"/>
            <a:chExt cx="9132014" cy="528103"/>
          </a:xfrm>
        </p:grpSpPr>
        <p:grpSp>
          <p:nvGrpSpPr>
            <p:cNvPr id="7" name="Gruppieren 6"/>
            <p:cNvGrpSpPr/>
            <p:nvPr/>
          </p:nvGrpSpPr>
          <p:grpSpPr>
            <a:xfrm>
              <a:off x="11987" y="6357281"/>
              <a:ext cx="9132014" cy="528103"/>
              <a:chOff x="11987" y="6357281"/>
              <a:chExt cx="9132014" cy="528103"/>
            </a:xfrm>
          </p:grpSpPr>
          <p:pic>
            <p:nvPicPr>
              <p:cNvPr id="8" name="Picture 13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2160" y="6496414"/>
                <a:ext cx="1403800" cy="3763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58909" y="6453152"/>
                <a:ext cx="1004779" cy="400133"/>
              </a:xfrm>
              <a:prstGeom prst="rect">
                <a:avLst/>
              </a:prstGeom>
              <a:noFill/>
            </p:spPr>
          </p:pic>
          <p:pic>
            <p:nvPicPr>
              <p:cNvPr id="10" name="Picture 2" descr="C:\Dokumente und Einstellungen\NUWI\Eigene Dateien\leeb\boku\Allgemeines\Briefkopf etc\Basiselemente\BOKU_Logo_Farbe\A3 und A4\JPG - fuer Bildschirmanwendung\BO_Logo_A3-A4_ENG_RGB.jpg"/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87" y="6357281"/>
                <a:ext cx="849502" cy="507389"/>
              </a:xfrm>
              <a:prstGeom prst="rect">
                <a:avLst/>
              </a:prstGeom>
              <a:noFill/>
            </p:spPr>
          </p:pic>
          <p:pic>
            <p:nvPicPr>
              <p:cNvPr id="11" name="Picture 9"/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6453336"/>
                <a:ext cx="1567067" cy="393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0"/>
              <p:cNvPicPr>
                <a:picLocks noChangeAspect="1" noChangeArrowheads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12912" y="6449319"/>
                <a:ext cx="813820" cy="4360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11"/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60353" y="6453336"/>
                <a:ext cx="1083648" cy="3845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4" descr="Logo Bioinstitut"/>
              <p:cNvPicPr>
                <a:picLocks noChangeAspect="1" noChangeArrowheads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8347" y="6417222"/>
                <a:ext cx="1083453" cy="4509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6417222"/>
                <a:ext cx="1270375" cy="440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6453152"/>
              <a:ext cx="467352" cy="408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8" descr="finishing pigs assessment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1881" y="2014439"/>
            <a:ext cx="2188158" cy="164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9" descr="P1010998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913" y="1815128"/>
            <a:ext cx="2349550" cy="184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4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9017"/>
            <a:ext cx="6836763" cy="1143000"/>
          </a:xfrm>
        </p:spPr>
        <p:txBody>
          <a:bodyPr/>
          <a:lstStyle/>
          <a:p>
            <a:r>
              <a:rPr lang="de-DE" sz="3600" dirty="0" err="1" smtClean="0"/>
              <a:t>Three</a:t>
            </a:r>
            <a:r>
              <a:rPr lang="de-DE" sz="3600" dirty="0" smtClean="0"/>
              <a:t> </a:t>
            </a:r>
            <a:r>
              <a:rPr lang="de-DE" sz="3600" dirty="0" err="1" smtClean="0"/>
              <a:t>Pig</a:t>
            </a:r>
            <a:r>
              <a:rPr lang="de-DE" sz="3600" dirty="0" smtClean="0"/>
              <a:t> </a:t>
            </a:r>
            <a:r>
              <a:rPr lang="de-DE" sz="3600" dirty="0" err="1" smtClean="0"/>
              <a:t>Husbandry</a:t>
            </a:r>
            <a:r>
              <a:rPr lang="de-DE" sz="3600" dirty="0" smtClean="0"/>
              <a:t> Systems in Europe</a:t>
            </a:r>
            <a:endParaRPr lang="de-AT" sz="3600" dirty="0"/>
          </a:p>
        </p:txBody>
      </p:sp>
      <p:pic>
        <p:nvPicPr>
          <p:cNvPr id="2050" name="Picture 2" descr="IMG_149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317" y="1268760"/>
            <a:ext cx="2611901" cy="180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 descr="IMG_169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61137" y="4644095"/>
            <a:ext cx="1528482" cy="11473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22" name="Picture 3" descr="C:\Dokumente und Einstellungen\NUWI\Eigene Dateien\leeb\boku\BEP\fotos_mix\ökl\haltungsspecial\abferkeln\DSCF7770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6188" y="4688357"/>
            <a:ext cx="1546479" cy="115986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3" name="Picture 6" descr="sweden 151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1114" y="4661401"/>
            <a:ext cx="1728192" cy="124872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4" name="Textfeld 23"/>
          <p:cNvSpPr txBox="1"/>
          <p:nvPr/>
        </p:nvSpPr>
        <p:spPr>
          <a:xfrm>
            <a:off x="4596012" y="4950162"/>
            <a:ext cx="69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=?</a:t>
            </a:r>
            <a:endParaRPr lang="de-AT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6803838" y="5010974"/>
            <a:ext cx="696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=?</a:t>
            </a:r>
            <a:endParaRPr lang="de-AT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platzhalter 2"/>
          <p:cNvSpPr>
            <a:spLocks noGrp="1"/>
          </p:cNvSpPr>
          <p:nvPr>
            <p:ph type="body" sz="half" idx="1"/>
          </p:nvPr>
        </p:nvSpPr>
        <p:spPr>
          <a:xfrm>
            <a:off x="3247324" y="1362811"/>
            <a:ext cx="5420673" cy="24689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charset="0"/>
                <a:ea typeface="Geneva" charset="0"/>
                <a:cs typeface="Geneva" charset="0"/>
              </a:rPr>
              <a:t>75 farms in 8 countries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charset="0"/>
                <a:ea typeface="Geneva" charset="0"/>
                <a:cs typeface="Geneva" charset="0"/>
              </a:rPr>
              <a:t>To identify </a:t>
            </a:r>
          </a:p>
          <a:p>
            <a:r>
              <a:rPr lang="en-US" sz="2000" dirty="0" smtClean="0">
                <a:latin typeface="Arial" charset="0"/>
                <a:ea typeface="Geneva" charset="0"/>
                <a:cs typeface="Geneva" charset="0"/>
              </a:rPr>
              <a:t>animal - environment interactions in three systems</a:t>
            </a:r>
          </a:p>
          <a:p>
            <a:pPr marL="0" indent="0">
              <a:buNone/>
            </a:pPr>
            <a:r>
              <a:rPr lang="en-US" sz="2400" b="1" dirty="0" smtClean="0">
                <a:latin typeface="Arial" charset="0"/>
                <a:ea typeface="Geneva" charset="0"/>
                <a:cs typeface="Geneva" charset="0"/>
              </a:rPr>
              <a:t>Hypothesis</a:t>
            </a:r>
          </a:p>
          <a:p>
            <a:r>
              <a:rPr lang="en-US" sz="2000" dirty="0">
                <a:latin typeface="Arial" charset="0"/>
                <a:ea typeface="Geneva" charset="0"/>
                <a:cs typeface="Geneva" charset="0"/>
              </a:rPr>
              <a:t>all systems are able to ensure good welfare and low environmental impact</a:t>
            </a:r>
          </a:p>
          <a:p>
            <a:r>
              <a:rPr lang="en-US" sz="2000" dirty="0" smtClean="0">
                <a:latin typeface="Arial" charset="0"/>
                <a:ea typeface="Geneva" charset="0"/>
                <a:cs typeface="Geneva" charset="0"/>
              </a:rPr>
              <a:t>when </a:t>
            </a:r>
            <a:r>
              <a:rPr lang="en-US" sz="2000" dirty="0">
                <a:latin typeface="Arial" charset="0"/>
                <a:ea typeface="Geneva" charset="0"/>
                <a:cs typeface="Geneva" charset="0"/>
              </a:rPr>
              <a:t>well </a:t>
            </a:r>
            <a:r>
              <a:rPr lang="en-US" sz="2000" dirty="0" smtClean="0">
                <a:latin typeface="Arial" charset="0"/>
                <a:ea typeface="Geneva" charset="0"/>
                <a:cs typeface="Geneva" charset="0"/>
              </a:rPr>
              <a:t>managed</a:t>
            </a:r>
          </a:p>
          <a:p>
            <a:pPr marL="457200" lvl="1" indent="0">
              <a:buNone/>
            </a:pPr>
            <a:endParaRPr lang="de-AT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463367" y="3224717"/>
            <a:ext cx="2225802" cy="3250445"/>
            <a:chOff x="558560" y="2970190"/>
            <a:chExt cx="2225802" cy="3250445"/>
          </a:xfrm>
        </p:grpSpPr>
        <p:grpSp>
          <p:nvGrpSpPr>
            <p:cNvPr id="6" name="Gruppieren 5"/>
            <p:cNvGrpSpPr/>
            <p:nvPr/>
          </p:nvGrpSpPr>
          <p:grpSpPr>
            <a:xfrm>
              <a:off x="558560" y="2970190"/>
              <a:ext cx="2225802" cy="3250445"/>
              <a:chOff x="4499770" y="12065275"/>
              <a:chExt cx="3544887" cy="4679950"/>
            </a:xfrm>
          </p:grpSpPr>
          <p:pic>
            <p:nvPicPr>
              <p:cNvPr id="7" name="Picture 3" descr="Karte_europa_hauptstaedte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>
              <a:xfrm>
                <a:off x="4499770" y="12065275"/>
                <a:ext cx="3544887" cy="4679950"/>
              </a:xfrm>
              <a:prstGeom prst="rect">
                <a:avLst/>
              </a:prstGeom>
              <a:noFill/>
              <a:ln/>
            </p:spPr>
          </p:pic>
          <p:pic>
            <p:nvPicPr>
              <p:cNvPr id="8" name="Picture 6" descr="flagge-oesterreich"/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28557" y="14873562"/>
                <a:ext cx="479425" cy="277812"/>
              </a:xfrm>
              <a:prstGeom prst="rect">
                <a:avLst/>
              </a:prstGeom>
              <a:noFill/>
            </p:spPr>
          </p:pic>
          <p:pic>
            <p:nvPicPr>
              <p:cNvPr id="9" name="Picture 7"/>
              <p:cNvPicPr>
                <a:picLocks noChangeAspect="1" noChangeArrowheads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857" y="14873562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" name="Picture 8"/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68195" y="14152837"/>
                <a:ext cx="474662" cy="315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" name="Picture 9"/>
              <p:cNvPicPr>
                <a:picLocks noChangeAspect="1" noChangeArrowheads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15670" y="13865499"/>
                <a:ext cx="474662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" name="Picture 10"/>
              <p:cNvPicPr>
                <a:picLocks noChangeAspect="1" noChangeArrowheads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42766" y="13652771"/>
                <a:ext cx="474663" cy="301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" name="Ellipse 12"/>
              <p:cNvSpPr/>
              <p:nvPr/>
            </p:nvSpPr>
            <p:spPr>
              <a:xfrm>
                <a:off x="4528321" y="13652771"/>
                <a:ext cx="857257" cy="658023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5642" y="15653035"/>
                <a:ext cx="500066" cy="2908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4"/>
              <p:cNvPicPr>
                <a:picLocks noChangeAspect="1" noChangeArrowheads="1"/>
              </p:cNvPicPr>
              <p:nvPr/>
            </p:nvPicPr>
            <p:blipFill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6948" y="14510027"/>
                <a:ext cx="428628" cy="285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" name="Picture 5"/>
              <p:cNvPicPr>
                <a:picLocks noChangeAspect="1" noChangeArrowheads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85708" y="14438589"/>
                <a:ext cx="380603" cy="253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14270" y="13152705"/>
                <a:ext cx="442906" cy="295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8" name="Ellipse 17"/>
              <p:cNvSpPr/>
              <p:nvPr/>
            </p:nvSpPr>
            <p:spPr>
              <a:xfrm>
                <a:off x="5499101" y="14167372"/>
                <a:ext cx="1309296" cy="1199366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9" name="Ellipse 18"/>
              <p:cNvSpPr/>
              <p:nvPr/>
            </p:nvSpPr>
            <p:spPr>
              <a:xfrm rot="18470575">
                <a:off x="5795120" y="15420539"/>
                <a:ext cx="699742" cy="812968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4749511" y="14405249"/>
                <a:ext cx="1136131" cy="658812"/>
              </a:xfrm>
              <a:prstGeom prst="ellipse">
                <a:avLst/>
              </a:prstGeom>
              <a:no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42" name="Ellipse 41"/>
            <p:cNvSpPr/>
            <p:nvPr/>
          </p:nvSpPr>
          <p:spPr>
            <a:xfrm>
              <a:off x="1206977" y="3987265"/>
              <a:ext cx="666778" cy="765887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2944712" y="5951942"/>
            <a:ext cx="202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rgbClr val="00B050"/>
                </a:solidFill>
              </a:rPr>
              <a:t>Indoor with concrete outside </a:t>
            </a:r>
            <a:r>
              <a:rPr lang="de-AT" sz="1400" b="1" dirty="0" err="1" smtClean="0">
                <a:solidFill>
                  <a:srgbClr val="00B050"/>
                </a:solidFill>
              </a:rPr>
              <a:t>run</a:t>
            </a:r>
            <a:endParaRPr lang="de-AT" sz="1400" b="1" dirty="0">
              <a:solidFill>
                <a:srgbClr val="00B050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7151872" y="6059663"/>
            <a:ext cx="2026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err="1" smtClean="0">
                <a:solidFill>
                  <a:srgbClr val="00B050"/>
                </a:solidFill>
              </a:rPr>
              <a:t>Partly</a:t>
            </a:r>
            <a:r>
              <a:rPr lang="de-AT" sz="1400" b="1" dirty="0" smtClean="0">
                <a:solidFill>
                  <a:srgbClr val="00B050"/>
                </a:solidFill>
              </a:rPr>
              <a:t> </a:t>
            </a:r>
            <a:r>
              <a:rPr lang="de-AT" sz="1400" b="1" dirty="0" err="1" smtClean="0">
                <a:solidFill>
                  <a:srgbClr val="00B050"/>
                </a:solidFill>
              </a:rPr>
              <a:t>outdoor</a:t>
            </a:r>
            <a:endParaRPr lang="de-AT" sz="1400" b="1" dirty="0">
              <a:solidFill>
                <a:srgbClr val="00B050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125196" y="5934868"/>
            <a:ext cx="2026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 smtClean="0">
                <a:solidFill>
                  <a:srgbClr val="00B050"/>
                </a:solidFill>
              </a:rPr>
              <a:t>Outdoor</a:t>
            </a:r>
            <a:endParaRPr lang="de-AT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1" y="129703"/>
            <a:ext cx="6746088" cy="11550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defRPr/>
            </a:pPr>
            <a:r>
              <a:rPr lang="de-D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Environment - </a:t>
            </a:r>
            <a:r>
              <a:rPr lang="de-DE" sz="3200" dirty="0" err="1" smtClean="0"/>
              <a:t>Greenhouse</a:t>
            </a:r>
            <a:r>
              <a:rPr lang="de-DE" sz="3200" dirty="0" smtClean="0"/>
              <a:t> </a:t>
            </a:r>
            <a:r>
              <a:rPr lang="de-DE" sz="3200" dirty="0"/>
              <a:t>gas </a:t>
            </a:r>
            <a:r>
              <a:rPr lang="de-DE" sz="3200" dirty="0" err="1" smtClean="0"/>
              <a:t>emissions</a:t>
            </a:r>
            <a:r>
              <a:rPr lang="de-DE" sz="3200" dirty="0" smtClean="0"/>
              <a:t>: </a:t>
            </a:r>
            <a:r>
              <a:rPr lang="de-DE" sz="3200" u="sng" dirty="0" smtClean="0"/>
              <a:t>CO</a:t>
            </a:r>
            <a:r>
              <a:rPr lang="de-DE" sz="3200" u="sng" baseline="-25000" dirty="0" smtClean="0"/>
              <a:t>2</a:t>
            </a:r>
            <a:r>
              <a:rPr lang="de-DE" sz="3200" u="sng" dirty="0" smtClean="0"/>
              <a:t>-eq </a:t>
            </a:r>
            <a:r>
              <a:rPr lang="de-D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de-DE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 </a:t>
            </a:r>
            <a:r>
              <a:rPr lang="de-DE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Systems</a:t>
            </a:r>
            <a:endParaRPr lang="de-DE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Bild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8" y="1263245"/>
            <a:ext cx="6167703" cy="544987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1885413" y="1263245"/>
            <a:ext cx="3362652" cy="461665"/>
          </a:xfrm>
          <a:prstGeom prst="rect">
            <a:avLst/>
          </a:prstGeom>
          <a:solidFill>
            <a:srgbClr val="FFCC00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statistical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endParaRPr lang="de-DE" dirty="0"/>
          </a:p>
        </p:txBody>
      </p:sp>
      <p:pic>
        <p:nvPicPr>
          <p:cNvPr id="10" name="Picture 8" descr="IMG_169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013476" y="1901846"/>
            <a:ext cx="1226576" cy="920685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12" name="Picture 3" descr="C:\Dokumente und Einstellungen\NUWI\Eigene Dateien\leeb\boku\BEP\fotos_mix\ökl\haltungsspecial\abferkeln\DSCF777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8651" y="1901847"/>
            <a:ext cx="1227579" cy="92068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3" name="Picture 6" descr="sweden 151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9736" y="1901846"/>
            <a:ext cx="1359039" cy="981987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4" name="Textplatzhalter 2"/>
          <p:cNvSpPr txBox="1">
            <a:spLocks/>
          </p:cNvSpPr>
          <p:nvPr/>
        </p:nvSpPr>
        <p:spPr>
          <a:xfrm>
            <a:off x="6449262" y="2297945"/>
            <a:ext cx="2694738" cy="246898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2400" b="1" kern="0" dirty="0" smtClean="0">
                <a:latin typeface="Arial" charset="0"/>
                <a:ea typeface="Geneva" charset="0"/>
                <a:cs typeface="Geneva" charset="0"/>
              </a:rPr>
              <a:t>Partly outdoor:</a:t>
            </a:r>
          </a:p>
          <a:p>
            <a:pPr eaLnBrk="1" hangingPunct="1"/>
            <a:r>
              <a:rPr lang="de-DE" sz="2000" b="1" dirty="0" err="1" smtClean="0">
                <a:latin typeface="Arial" charset="0"/>
              </a:rPr>
              <a:t>Better</a:t>
            </a:r>
            <a:r>
              <a:rPr lang="de-DE" sz="2000" b="1" dirty="0" smtClean="0">
                <a:latin typeface="Arial" charset="0"/>
              </a:rPr>
              <a:t> </a:t>
            </a:r>
            <a:r>
              <a:rPr lang="de-DE" sz="2000" b="1" dirty="0" err="1" smtClean="0">
                <a:latin typeface="Arial" charset="0"/>
              </a:rPr>
              <a:t>than</a:t>
            </a:r>
            <a:r>
              <a:rPr lang="de-DE" sz="2000" b="1" dirty="0" smtClean="0">
                <a:latin typeface="Arial" charset="0"/>
              </a:rPr>
              <a:t> </a:t>
            </a:r>
            <a:r>
              <a:rPr lang="de-DE" sz="2000" b="1" dirty="0" err="1" smtClean="0">
                <a:latin typeface="Arial" charset="0"/>
              </a:rPr>
              <a:t>outdoor</a:t>
            </a:r>
            <a:r>
              <a:rPr lang="de-DE" sz="2000" b="1" dirty="0" smtClean="0">
                <a:latin typeface="Arial" charset="0"/>
              </a:rPr>
              <a:t>: </a:t>
            </a:r>
            <a:r>
              <a:rPr lang="de-DE" sz="2000" dirty="0" err="1" smtClean="0">
                <a:latin typeface="Arial" charset="0"/>
              </a:rPr>
              <a:t>Eutrophication</a:t>
            </a:r>
            <a:r>
              <a:rPr lang="de-DE" sz="2000" dirty="0" smtClean="0">
                <a:latin typeface="Arial" charset="0"/>
              </a:rPr>
              <a:t> potential (PO</a:t>
            </a:r>
            <a:r>
              <a:rPr lang="de-DE" sz="2000" baseline="-25000" dirty="0" smtClean="0">
                <a:latin typeface="Arial" charset="0"/>
              </a:rPr>
              <a:t>4</a:t>
            </a:r>
            <a:r>
              <a:rPr lang="de-DE" sz="2000" dirty="0" smtClean="0">
                <a:latin typeface="Arial" charset="0"/>
              </a:rPr>
              <a:t>-eq.)</a:t>
            </a:r>
          </a:p>
          <a:p>
            <a:pPr eaLnBrk="1" hangingPunct="1"/>
            <a:r>
              <a:rPr lang="de-DE" sz="2000" b="1" dirty="0" err="1" smtClean="0">
                <a:latin typeface="Arial" charset="0"/>
              </a:rPr>
              <a:t>Better</a:t>
            </a:r>
            <a:r>
              <a:rPr lang="de-DE" sz="2000" b="1" dirty="0" smtClean="0">
                <a:latin typeface="Arial" charset="0"/>
              </a:rPr>
              <a:t> </a:t>
            </a:r>
            <a:r>
              <a:rPr lang="de-DE" sz="2000" b="1" dirty="0" err="1" smtClean="0">
                <a:latin typeface="Arial" charset="0"/>
              </a:rPr>
              <a:t>than</a:t>
            </a:r>
            <a:r>
              <a:rPr lang="de-DE" sz="2000" b="1" dirty="0" smtClean="0">
                <a:latin typeface="Arial" charset="0"/>
              </a:rPr>
              <a:t> </a:t>
            </a:r>
            <a:r>
              <a:rPr lang="de-DE" sz="2000" b="1" dirty="0" err="1" smtClean="0">
                <a:latin typeface="Arial" charset="0"/>
              </a:rPr>
              <a:t>indoor</a:t>
            </a:r>
            <a:r>
              <a:rPr lang="de-DE" sz="2000" b="1" dirty="0" smtClean="0">
                <a:latin typeface="Arial" charset="0"/>
              </a:rPr>
              <a:t>: </a:t>
            </a:r>
            <a:r>
              <a:rPr lang="de-DE" sz="2000" dirty="0" err="1" smtClean="0">
                <a:latin typeface="Arial" charset="0"/>
              </a:rPr>
              <a:t>Acidification</a:t>
            </a:r>
            <a:r>
              <a:rPr lang="de-DE" sz="2000" dirty="0" smtClean="0">
                <a:latin typeface="Arial" charset="0"/>
              </a:rPr>
              <a:t> (SO</a:t>
            </a:r>
            <a:r>
              <a:rPr lang="de-DE" sz="2000" baseline="-25000" dirty="0" smtClean="0">
                <a:latin typeface="Arial" charset="0"/>
              </a:rPr>
              <a:t>2</a:t>
            </a:r>
            <a:r>
              <a:rPr lang="de-DE" sz="2000" dirty="0" smtClean="0">
                <a:latin typeface="Arial" charset="0"/>
              </a:rPr>
              <a:t>-eq.)</a:t>
            </a:r>
            <a:endParaRPr lang="de-DE" sz="2000" dirty="0">
              <a:latin typeface="Arial" charset="0"/>
            </a:endParaRPr>
          </a:p>
          <a:p>
            <a:pPr eaLnBrk="1" hangingPunct="1"/>
            <a:endParaRPr lang="en-US" sz="2000" kern="0" dirty="0" smtClean="0">
              <a:latin typeface="Arial" charset="0"/>
              <a:ea typeface="Geneva" charset="0"/>
              <a:cs typeface="Geneva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1703772"/>
            <a:ext cx="430887" cy="441768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GHGE/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1000kg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slaughter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pig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(Live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weight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600" dirty="0"/>
          </a:p>
        </p:txBody>
      </p:sp>
      <p:sp>
        <p:nvSpPr>
          <p:cNvPr id="5" name="Abgerundetes Rechteck 4"/>
          <p:cNvSpPr/>
          <p:nvPr/>
        </p:nvSpPr>
        <p:spPr bwMode="auto">
          <a:xfrm>
            <a:off x="4572000" y="1724910"/>
            <a:ext cx="1728192" cy="1344050"/>
          </a:xfrm>
          <a:prstGeom prst="roundRect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64" charset="-128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512392" y="6012557"/>
            <a:ext cx="979755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/>
              <a:t>Indoor</a:t>
            </a:r>
            <a:endParaRPr lang="de-DE" dirty="0" smtClean="0"/>
          </a:p>
          <a:p>
            <a:r>
              <a:rPr lang="de-DE" sz="1800" dirty="0" smtClean="0"/>
              <a:t>(</a:t>
            </a:r>
            <a:r>
              <a:rPr lang="de-DE" sz="1800" dirty="0" err="1" smtClean="0"/>
              <a:t>n</a:t>
            </a:r>
            <a:r>
              <a:rPr lang="de-DE" sz="1800" dirty="0" smtClean="0"/>
              <a:t>=24)</a:t>
            </a:r>
            <a:endParaRPr lang="de-DE" sz="1800" dirty="0"/>
          </a:p>
        </p:txBody>
      </p:sp>
      <p:sp>
        <p:nvSpPr>
          <p:cNvPr id="16" name="Textfeld 15"/>
          <p:cNvSpPr txBox="1"/>
          <p:nvPr/>
        </p:nvSpPr>
        <p:spPr>
          <a:xfrm>
            <a:off x="2952552" y="6012557"/>
            <a:ext cx="1184940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smtClean="0"/>
              <a:t>Outdoor</a:t>
            </a:r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n</a:t>
            </a:r>
            <a:r>
              <a:rPr lang="de-DE" sz="2000" dirty="0" smtClean="0"/>
              <a:t>=10)</a:t>
            </a:r>
            <a:endParaRPr lang="de-DE" sz="2000" dirty="0"/>
          </a:p>
        </p:txBody>
      </p:sp>
      <p:sp>
        <p:nvSpPr>
          <p:cNvPr id="17" name="Textfeld 16"/>
          <p:cNvSpPr txBox="1"/>
          <p:nvPr/>
        </p:nvSpPr>
        <p:spPr>
          <a:xfrm>
            <a:off x="4608736" y="5982940"/>
            <a:ext cx="889987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/>
              <a:t>Partly</a:t>
            </a:r>
            <a:endParaRPr lang="de-DE" dirty="0" smtClean="0"/>
          </a:p>
          <a:p>
            <a:r>
              <a:rPr lang="de-DE" sz="2000" dirty="0" smtClean="0"/>
              <a:t>(</a:t>
            </a:r>
            <a:r>
              <a:rPr lang="de-DE" sz="2000" dirty="0" err="1" smtClean="0"/>
              <a:t>n</a:t>
            </a:r>
            <a:r>
              <a:rPr lang="de-DE" sz="2000" dirty="0" smtClean="0"/>
              <a:t>=30)</a:t>
            </a:r>
            <a:endParaRPr lang="de-DE" sz="2000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 bwMode="auto">
          <a:xfrm>
            <a:off x="6672717" y="6121459"/>
            <a:ext cx="2471283" cy="70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dirty="0" smtClean="0"/>
              <a:t>ProPIG Christine Leeb</a:t>
            </a:r>
          </a:p>
          <a:p>
            <a:r>
              <a:rPr lang="de-DE" sz="1000" dirty="0" smtClean="0"/>
              <a:t>CoreOrganic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691104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6336704" cy="1143000"/>
          </a:xfrm>
        </p:spPr>
        <p:txBody>
          <a:bodyPr/>
          <a:lstStyle/>
          <a:p>
            <a:r>
              <a:rPr lang="de-DE" sz="3600" dirty="0" smtClean="0"/>
              <a:t>Farm </a:t>
            </a:r>
            <a:r>
              <a:rPr lang="de-DE" sz="3600" dirty="0" err="1"/>
              <a:t>s</a:t>
            </a:r>
            <a:r>
              <a:rPr lang="de-DE" sz="3600" dirty="0" err="1" smtClean="0"/>
              <a:t>pecific</a:t>
            </a:r>
            <a:r>
              <a:rPr lang="de-DE" sz="3600" dirty="0" smtClean="0"/>
              <a:t> </a:t>
            </a:r>
            <a:r>
              <a:rPr lang="de-DE" sz="3600" dirty="0" err="1" smtClean="0"/>
              <a:t>strategies</a:t>
            </a:r>
            <a:r>
              <a:rPr lang="de-DE" sz="3600" dirty="0" smtClean="0"/>
              <a:t> for </a:t>
            </a:r>
            <a:r>
              <a:rPr lang="de-DE" sz="3600" dirty="0" err="1" smtClean="0"/>
              <a:t>improvement</a:t>
            </a:r>
            <a:endParaRPr lang="de-AT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95536" y="1772816"/>
            <a:ext cx="4805105" cy="1981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charset="0"/>
                <a:ea typeface="Geneva" charset="0"/>
                <a:cs typeface="Geneva" charset="0"/>
              </a:rPr>
              <a:t>To </a:t>
            </a:r>
            <a:r>
              <a:rPr lang="en-US" sz="2400" dirty="0">
                <a:latin typeface="Arial" charset="0"/>
                <a:ea typeface="Geneva" charset="0"/>
                <a:cs typeface="Geneva" charset="0"/>
              </a:rPr>
              <a:t>develop and </a:t>
            </a:r>
            <a:r>
              <a:rPr lang="en-US" sz="2400" dirty="0" smtClean="0">
                <a:latin typeface="Arial" charset="0"/>
                <a:ea typeface="Geneva" charset="0"/>
                <a:cs typeface="Geneva" charset="0"/>
              </a:rPr>
              <a:t>implement</a:t>
            </a:r>
          </a:p>
          <a:p>
            <a:r>
              <a:rPr lang="en-US" sz="2400" b="1" dirty="0">
                <a:latin typeface="Arial" charset="0"/>
                <a:ea typeface="Geneva" charset="0"/>
                <a:cs typeface="Geneva" charset="0"/>
              </a:rPr>
              <a:t>F</a:t>
            </a:r>
            <a:r>
              <a:rPr lang="en-US" sz="2400" b="1" dirty="0" smtClean="0">
                <a:latin typeface="Arial" charset="0"/>
                <a:ea typeface="Geneva" charset="0"/>
                <a:cs typeface="Geneva" charset="0"/>
              </a:rPr>
              <a:t>arm </a:t>
            </a:r>
            <a:r>
              <a:rPr lang="en-US" sz="2400" b="1" dirty="0">
                <a:latin typeface="Arial" charset="0"/>
                <a:ea typeface="Geneva" charset="0"/>
                <a:cs typeface="Geneva" charset="0"/>
              </a:rPr>
              <a:t>specific strategies </a:t>
            </a:r>
            <a:r>
              <a:rPr lang="en-US" sz="2400" dirty="0" smtClean="0">
                <a:latin typeface="Arial" charset="0"/>
                <a:ea typeface="Geneva" charset="0"/>
                <a:cs typeface="Geneva" charset="0"/>
              </a:rPr>
              <a:t>to:</a:t>
            </a:r>
          </a:p>
          <a:p>
            <a:pPr lvl="1"/>
            <a:r>
              <a:rPr lang="en-US" sz="2000" dirty="0" smtClean="0">
                <a:latin typeface="Arial" charset="0"/>
                <a:ea typeface="Geneva" charset="0"/>
                <a:cs typeface="Geneva" charset="0"/>
              </a:rPr>
              <a:t>reduce </a:t>
            </a:r>
            <a:r>
              <a:rPr lang="en-US" sz="2000" dirty="0">
                <a:latin typeface="Arial" charset="0"/>
                <a:ea typeface="Geneva" charset="0"/>
                <a:cs typeface="Geneva" charset="0"/>
              </a:rPr>
              <a:t>environmental impacts </a:t>
            </a:r>
            <a:endParaRPr lang="en-US" sz="2000" dirty="0" smtClean="0">
              <a:latin typeface="Arial" charset="0"/>
              <a:ea typeface="Geneva" charset="0"/>
              <a:cs typeface="Geneva" charset="0"/>
            </a:endParaRPr>
          </a:p>
          <a:p>
            <a:pPr lvl="1"/>
            <a:r>
              <a:rPr lang="en-US" sz="2000" dirty="0" smtClean="0">
                <a:latin typeface="Arial" charset="0"/>
                <a:ea typeface="Geneva" charset="0"/>
                <a:cs typeface="Geneva" charset="0"/>
              </a:rPr>
              <a:t>by </a:t>
            </a:r>
            <a:r>
              <a:rPr lang="en-US" sz="2000" dirty="0">
                <a:latin typeface="Arial" charset="0"/>
                <a:ea typeface="Geneva" charset="0"/>
                <a:cs typeface="Geneva" charset="0"/>
              </a:rPr>
              <a:t>improving health, welfare, nutrition and management of organic </a:t>
            </a:r>
            <a:r>
              <a:rPr lang="en-US" sz="2000" dirty="0" smtClean="0">
                <a:latin typeface="Arial" charset="0"/>
                <a:ea typeface="Geneva" charset="0"/>
                <a:cs typeface="Geneva" charset="0"/>
              </a:rPr>
              <a:t>pigs</a:t>
            </a:r>
          </a:p>
          <a:p>
            <a:pPr lvl="1"/>
            <a:endParaRPr lang="en-US" sz="2000" dirty="0">
              <a:latin typeface="Arial" charset="0"/>
              <a:ea typeface="Geneva" charset="0"/>
              <a:cs typeface="Geneva" charset="0"/>
            </a:endParaRPr>
          </a:p>
          <a:p>
            <a:pPr lvl="1"/>
            <a:endParaRPr lang="en-US" sz="2000" dirty="0" smtClean="0">
              <a:latin typeface="Arial" charset="0"/>
              <a:ea typeface="Geneva" charset="0"/>
              <a:cs typeface="Geneva" charset="0"/>
            </a:endParaRPr>
          </a:p>
          <a:p>
            <a:pPr lvl="1"/>
            <a:endParaRPr lang="en-US" sz="2000" dirty="0">
              <a:latin typeface="Arial" charset="0"/>
              <a:ea typeface="Geneva" charset="0"/>
              <a:cs typeface="Geneva" charset="0"/>
            </a:endParaRPr>
          </a:p>
          <a:p>
            <a:pPr lvl="1"/>
            <a:endParaRPr lang="en-US" sz="2000" dirty="0" smtClean="0">
              <a:latin typeface="Arial" charset="0"/>
              <a:ea typeface="Geneva" charset="0"/>
              <a:cs typeface="Geneva" charset="0"/>
            </a:endParaRPr>
          </a:p>
          <a:p>
            <a:r>
              <a:rPr lang="en-US" sz="2400" dirty="0">
                <a:latin typeface="Arial" charset="0"/>
                <a:ea typeface="Geneva" charset="0"/>
                <a:cs typeface="Geneva" charset="0"/>
              </a:rPr>
              <a:t>To </a:t>
            </a:r>
            <a:r>
              <a:rPr lang="en-US" sz="2400" b="1" dirty="0">
                <a:latin typeface="Arial" charset="0"/>
                <a:ea typeface="Geneva" charset="0"/>
                <a:cs typeface="Geneva" charset="0"/>
              </a:rPr>
              <a:t>disseminate knowledge </a:t>
            </a:r>
            <a:r>
              <a:rPr lang="en-US" sz="2400" dirty="0">
                <a:latin typeface="Arial" charset="0"/>
                <a:ea typeface="Geneva" charset="0"/>
                <a:cs typeface="Geneva" charset="0"/>
              </a:rPr>
              <a:t>to national advisory bodies and </a:t>
            </a:r>
            <a:r>
              <a:rPr lang="en-US" sz="2400" dirty="0" smtClean="0">
                <a:latin typeface="Arial" charset="0"/>
                <a:ea typeface="Geneva" charset="0"/>
                <a:cs typeface="Geneva" charset="0"/>
              </a:rPr>
              <a:t>farmers</a:t>
            </a:r>
            <a:endParaRPr lang="de-AT" sz="2400" dirty="0">
              <a:latin typeface="Arial" charset="0"/>
              <a:ea typeface="Geneva" charset="0"/>
              <a:cs typeface="Geneva" charset="0"/>
            </a:endParaRPr>
          </a:p>
        </p:txBody>
      </p:sp>
      <p:pic>
        <p:nvPicPr>
          <p:cNvPr id="1036" name="Picture 12" descr="C:\Users\NUWI\Dropbox\ProPIG\Photos\RETraining in Austria\DSCF6889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4118440"/>
            <a:ext cx="1320333" cy="99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NUWI\Dropbox\ProPIG\Photos\RETraining in Austria\DSCF686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118440"/>
            <a:ext cx="1296144" cy="9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Pfeil nach rechts 23"/>
          <p:cNvSpPr/>
          <p:nvPr/>
        </p:nvSpPr>
        <p:spPr bwMode="auto">
          <a:xfrm rot="18975551">
            <a:off x="7380206" y="2455905"/>
            <a:ext cx="675490" cy="435712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9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5643736" y="1628800"/>
            <a:ext cx="3399759" cy="4986373"/>
            <a:chOff x="5643736" y="1628800"/>
            <a:chExt cx="3399759" cy="4986373"/>
          </a:xfrm>
        </p:grpSpPr>
        <p:sp>
          <p:nvSpPr>
            <p:cNvPr id="36" name="Pfeil nach rechts 35"/>
            <p:cNvSpPr/>
            <p:nvPr/>
          </p:nvSpPr>
          <p:spPr bwMode="auto">
            <a:xfrm rot="13296763">
              <a:off x="6688012" y="5263522"/>
              <a:ext cx="972370" cy="391936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9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pic>
          <p:nvPicPr>
            <p:cNvPr id="34" name="Picture 11" descr="IMG_1812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0325" y="5198683"/>
              <a:ext cx="1176131" cy="882098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</p:spPr>
        </p:pic>
        <p:pic>
          <p:nvPicPr>
            <p:cNvPr id="35" name="Picture 12" descr="IMG_0233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6759" y="3789040"/>
              <a:ext cx="1057489" cy="752378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</p:spPr>
        </p:pic>
        <p:graphicFrame>
          <p:nvGraphicFramePr>
            <p:cNvPr id="37" name="Object 1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0354115"/>
                </p:ext>
              </p:extLst>
            </p:nvPr>
          </p:nvGraphicFramePr>
          <p:xfrm>
            <a:off x="5724128" y="4600151"/>
            <a:ext cx="1079054" cy="598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" name="Dokument" r:id="rId7" imgW="7214824" imgH="3869109" progId="Word.Document.12">
                    <p:embed/>
                  </p:oleObj>
                </mc:Choice>
                <mc:Fallback>
                  <p:oleObj name="Dokument" r:id="rId7" imgW="7214824" imgH="3869109" progId="Word.Document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4128" y="4600151"/>
                          <a:ext cx="1079054" cy="59853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92D050"/>
                          </a:solidFill>
                          <a:miter lim="800000"/>
                          <a:headEnd/>
                          <a:tailEnd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Pfeil nach rechts 38"/>
            <p:cNvSpPr/>
            <p:nvPr/>
          </p:nvSpPr>
          <p:spPr bwMode="auto">
            <a:xfrm rot="13296763">
              <a:off x="6688011" y="1718757"/>
              <a:ext cx="972370" cy="391936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9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pic>
          <p:nvPicPr>
            <p:cNvPr id="40" name="Picture 11" descr="IMG_1812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0325" y="1628800"/>
              <a:ext cx="1176131" cy="882098"/>
            </a:xfrm>
            <a:prstGeom prst="rect">
              <a:avLst/>
            </a:prstGeom>
            <a:noFill/>
            <a:ln w="19050">
              <a:solidFill>
                <a:srgbClr val="92D050"/>
              </a:solidFill>
              <a:miter lim="800000"/>
              <a:headEnd/>
              <a:tailEnd/>
            </a:ln>
          </p:spPr>
        </p:pic>
        <p:pic>
          <p:nvPicPr>
            <p:cNvPr id="1033" name="Picture 9" descr="C:\Users\NUWI\Dropbox\ProPIG\Photos\RETraining in Austria\DSCF6860.jp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8174" y="2924944"/>
              <a:ext cx="990283" cy="742712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feld 3"/>
            <p:cNvSpPr txBox="1"/>
            <p:nvPr/>
          </p:nvSpPr>
          <p:spPr>
            <a:xfrm>
              <a:off x="7492808" y="6091953"/>
              <a:ext cx="1356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rgbClr val="00B050"/>
                  </a:solidFill>
                </a:rPr>
                <a:t>1. </a:t>
              </a:r>
              <a:r>
                <a:rPr lang="de-AT" sz="1400" b="1" dirty="0" err="1" smtClean="0">
                  <a:solidFill>
                    <a:srgbClr val="00B050"/>
                  </a:solidFill>
                </a:rPr>
                <a:t>Visit</a:t>
              </a:r>
              <a:r>
                <a:rPr lang="de-AT" sz="1400" b="1" dirty="0" smtClean="0">
                  <a:solidFill>
                    <a:srgbClr val="00B050"/>
                  </a:solidFill>
                </a:rPr>
                <a:t> Assessment</a:t>
              </a:r>
              <a:endParaRPr lang="de-AT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643736" y="5197880"/>
              <a:ext cx="12235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400" b="1" dirty="0">
                  <a:solidFill>
                    <a:srgbClr val="00B050"/>
                  </a:solidFill>
                </a:rPr>
                <a:t>2</a:t>
              </a:r>
              <a:r>
                <a:rPr lang="de-AT" sz="1400" b="1" dirty="0" smtClean="0">
                  <a:solidFill>
                    <a:srgbClr val="00B050"/>
                  </a:solidFill>
                </a:rPr>
                <a:t>. </a:t>
              </a:r>
              <a:r>
                <a:rPr lang="de-AT" sz="1400" b="1" dirty="0" err="1" smtClean="0">
                  <a:solidFill>
                    <a:srgbClr val="00B050"/>
                  </a:solidFill>
                </a:rPr>
                <a:t>Visit</a:t>
              </a:r>
              <a:endParaRPr lang="de-AT" sz="14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de-AT" sz="1400" b="1" dirty="0" smtClean="0">
                  <a:solidFill>
                    <a:srgbClr val="00B050"/>
                  </a:solidFill>
                </a:rPr>
                <a:t>Farm plan</a:t>
              </a:r>
              <a:endParaRPr lang="de-AT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717952" y="2519874"/>
              <a:ext cx="132554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rgbClr val="00B050"/>
                  </a:solidFill>
                </a:rPr>
                <a:t>3. </a:t>
              </a:r>
              <a:r>
                <a:rPr lang="de-AT" sz="1400" b="1" dirty="0" err="1" smtClean="0">
                  <a:solidFill>
                    <a:srgbClr val="00B050"/>
                  </a:solidFill>
                </a:rPr>
                <a:t>Visit</a:t>
              </a:r>
              <a:endParaRPr lang="de-AT" sz="1400" b="1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de-AT" sz="1400" b="1" dirty="0" smtClean="0">
                  <a:solidFill>
                    <a:srgbClr val="00B050"/>
                  </a:solidFill>
                </a:rPr>
                <a:t>Assessment </a:t>
              </a:r>
            </a:p>
            <a:p>
              <a:pPr algn="ctr"/>
              <a:r>
                <a:rPr lang="de-AT" sz="1400" b="1" dirty="0" smtClean="0">
                  <a:solidFill>
                    <a:srgbClr val="00B050"/>
                  </a:solidFill>
                </a:rPr>
                <a:t>Farm plan</a:t>
              </a:r>
              <a:endParaRPr lang="de-AT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Pfeil nach rechts 37"/>
            <p:cNvSpPr/>
            <p:nvPr/>
          </p:nvSpPr>
          <p:spPr bwMode="auto">
            <a:xfrm rot="18975551">
              <a:off x="6441813" y="3500602"/>
              <a:ext cx="675490" cy="435712"/>
            </a:xfrm>
            <a:prstGeom prst="rightArrow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AT" sz="9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6867264" y="3697617"/>
              <a:ext cx="15934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400" b="1" dirty="0" smtClean="0">
                  <a:solidFill>
                    <a:srgbClr val="00B050"/>
                  </a:solidFill>
                </a:rPr>
                <a:t>Implementation of </a:t>
              </a:r>
              <a:r>
                <a:rPr lang="de-AT" sz="1400" b="1" dirty="0" err="1" smtClean="0">
                  <a:solidFill>
                    <a:srgbClr val="00B050"/>
                  </a:solidFill>
                </a:rPr>
                <a:t>measures</a:t>
              </a:r>
              <a:endParaRPr lang="de-AT" sz="1400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1042" name="Picture 18" descr="C:\Users\NUWI\Dropbox\ProPIG\Photos\2nd Workshop Rennes\IMG_1690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8593" y="4090486"/>
            <a:ext cx="1333416" cy="10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20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6840252" cy="1916832"/>
          </a:xfrm>
        </p:spPr>
        <p:txBody>
          <a:bodyPr/>
          <a:lstStyle/>
          <a:p>
            <a:r>
              <a:rPr lang="de-AT" sz="3600" dirty="0" smtClean="0"/>
              <a:t/>
            </a:r>
            <a:br>
              <a:rPr lang="de-AT" sz="3600" dirty="0" smtClean="0"/>
            </a:br>
            <a:r>
              <a:rPr lang="de-AT" sz="3600" dirty="0" smtClean="0"/>
              <a:t>Training &amp; On Farm </a:t>
            </a:r>
            <a:r>
              <a:rPr lang="de-AT" sz="3600" dirty="0" err="1" smtClean="0"/>
              <a:t>Improvement</a:t>
            </a:r>
            <a:endParaRPr lang="de-AT" sz="3600" dirty="0"/>
          </a:p>
        </p:txBody>
      </p:sp>
      <p:pic>
        <p:nvPicPr>
          <p:cNvPr id="2058" name="Picture 10" descr="IMG_172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1628800"/>
            <a:ext cx="2381769" cy="181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4846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GB" altLang="zh-CN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"/>
          </p:nvPr>
        </p:nvSpPr>
        <p:spPr>
          <a:xfrm>
            <a:off x="179513" y="2030877"/>
            <a:ext cx="5688631" cy="3509313"/>
          </a:xfrm>
        </p:spPr>
        <p:txBody>
          <a:bodyPr/>
          <a:lstStyle/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r>
              <a:rPr lang="de-AT" sz="2400" dirty="0" smtClean="0"/>
              <a:t>Training </a:t>
            </a:r>
            <a:r>
              <a:rPr lang="de-AT" sz="2400" dirty="0" err="1" smtClean="0"/>
              <a:t>and</a:t>
            </a:r>
            <a:r>
              <a:rPr lang="de-AT" sz="2400" dirty="0" smtClean="0"/>
              <a:t> Inter-Observer Agreement</a:t>
            </a:r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r>
              <a:rPr lang="de-AT" sz="2400" b="1" dirty="0" smtClean="0"/>
              <a:t>3 Farm </a:t>
            </a:r>
            <a:r>
              <a:rPr lang="de-AT" sz="2400" b="1" dirty="0" err="1" smtClean="0"/>
              <a:t>visits</a:t>
            </a:r>
            <a:r>
              <a:rPr lang="de-AT" sz="24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400" dirty="0" smtClean="0"/>
              <a:t>On </a:t>
            </a:r>
            <a:r>
              <a:rPr lang="de-AT" sz="2400" dirty="0" err="1" smtClean="0"/>
              <a:t>farm</a:t>
            </a:r>
            <a:r>
              <a:rPr lang="de-AT" sz="2400" dirty="0" smtClean="0"/>
              <a:t> </a:t>
            </a:r>
            <a:r>
              <a:rPr lang="de-AT" sz="2400" dirty="0" err="1" smtClean="0"/>
              <a:t>data</a:t>
            </a:r>
            <a:r>
              <a:rPr lang="de-AT" sz="2400" dirty="0"/>
              <a:t> </a:t>
            </a:r>
            <a:r>
              <a:rPr lang="de-AT" sz="2400" dirty="0" smtClean="0"/>
              <a:t> </a:t>
            </a:r>
            <a:r>
              <a:rPr lang="de-AT" sz="2400" dirty="0" err="1" smtClean="0"/>
              <a:t>collection</a:t>
            </a:r>
            <a:endParaRPr lang="de-AT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400" dirty="0" smtClean="0"/>
              <a:t>Feedback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farmer</a:t>
            </a:r>
            <a:r>
              <a:rPr lang="de-AT" sz="2400" dirty="0" smtClean="0"/>
              <a:t> </a:t>
            </a:r>
            <a:r>
              <a:rPr lang="de-AT" sz="2400" dirty="0" err="1" smtClean="0"/>
              <a:t>as</a:t>
            </a:r>
            <a:r>
              <a:rPr lang="de-AT" sz="2400" dirty="0" smtClean="0"/>
              <a:t> „Farm plan“  incl. Goals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Measures</a:t>
            </a:r>
            <a:endParaRPr lang="de-AT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400" dirty="0" smtClean="0"/>
              <a:t>Repeat </a:t>
            </a:r>
            <a:r>
              <a:rPr lang="de-AT" sz="2400" dirty="0" err="1" smtClean="0"/>
              <a:t>visit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measure</a:t>
            </a:r>
            <a:r>
              <a:rPr lang="de-AT" sz="2400" dirty="0"/>
              <a:t> </a:t>
            </a:r>
            <a:r>
              <a:rPr lang="de-AT" sz="2400" dirty="0" err="1" smtClean="0"/>
              <a:t>effectiveness</a:t>
            </a:r>
            <a:endParaRPr lang="de-AT" sz="2400" dirty="0" smtClean="0"/>
          </a:p>
          <a:p>
            <a:pPr marL="0" indent="0">
              <a:buNone/>
            </a:pPr>
            <a:endParaRPr lang="de-AT" sz="2400" dirty="0"/>
          </a:p>
          <a:p>
            <a:pPr marL="0" indent="0">
              <a:buNone/>
            </a:pPr>
            <a:r>
              <a:rPr lang="de-AT" sz="2400" b="1" dirty="0" err="1" smtClean="0"/>
              <a:t>PigSurfer</a:t>
            </a:r>
            <a:endParaRPr lang="de-AT" sz="2400" b="1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648" y="5061342"/>
            <a:ext cx="1190885" cy="160896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26608"/>
            <a:ext cx="1813465" cy="19948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441" y="3704586"/>
            <a:ext cx="1453469" cy="16858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dirty="0" smtClean="0"/>
              <a:t>ProPIG Christine Leeb</a:t>
            </a:r>
          </a:p>
          <a:p>
            <a:r>
              <a:rPr lang="de-DE" sz="1000" dirty="0" smtClean="0"/>
              <a:t>CoreOrganic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20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696744" cy="1143000"/>
          </a:xfrm>
        </p:spPr>
        <p:txBody>
          <a:bodyPr/>
          <a:lstStyle/>
          <a:p>
            <a:r>
              <a:rPr lang="de-AT" sz="3600" dirty="0" smtClean="0"/>
              <a:t>Analysis </a:t>
            </a:r>
            <a:r>
              <a:rPr lang="de-AT" sz="3600" dirty="0"/>
              <a:t>&amp; </a:t>
            </a:r>
            <a:r>
              <a:rPr lang="de-AT" sz="3600" dirty="0" smtClean="0"/>
              <a:t>Dissemination</a:t>
            </a:r>
            <a:br>
              <a:rPr lang="de-AT" sz="3600" dirty="0" smtClean="0"/>
            </a:br>
            <a:r>
              <a:rPr lang="de-AT" sz="3600" dirty="0" smtClean="0"/>
              <a:t>„Booklet </a:t>
            </a:r>
            <a:r>
              <a:rPr lang="de-AT" sz="3600" dirty="0" err="1" smtClean="0"/>
              <a:t>for</a:t>
            </a:r>
            <a:r>
              <a:rPr lang="de-AT" sz="3600" dirty="0" smtClean="0"/>
              <a:t> </a:t>
            </a:r>
            <a:r>
              <a:rPr lang="de-AT" sz="3600" dirty="0" err="1" smtClean="0"/>
              <a:t>Improvement</a:t>
            </a:r>
            <a:r>
              <a:rPr lang="de-AT" sz="3600" dirty="0" smtClean="0"/>
              <a:t>“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5748131" cy="431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64" charset="-128"/>
                <a:cs typeface="+mn-cs"/>
              </a:defRPr>
            </a:lvl9pPr>
          </a:lstStyle>
          <a:p>
            <a:r>
              <a:rPr lang="de-DE" sz="1000" dirty="0" smtClean="0"/>
              <a:t>ProPIG Christine Leeb</a:t>
            </a:r>
          </a:p>
          <a:p>
            <a:r>
              <a:rPr lang="de-DE" sz="1000" dirty="0" smtClean="0"/>
              <a:t>CoreOrganic Research Seminar, Stockholm, 1st </a:t>
            </a:r>
            <a:r>
              <a:rPr lang="de-DE" sz="1000" dirty="0" err="1" smtClean="0"/>
              <a:t>October</a:t>
            </a:r>
            <a:r>
              <a:rPr lang="de-DE" sz="1000" dirty="0" smtClean="0"/>
              <a:t> 2014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9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Bildschirmpräsentation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Leere Präsentation</vt:lpstr>
      <vt:lpstr>Dokument</vt:lpstr>
      <vt:lpstr>ProPIG</vt:lpstr>
      <vt:lpstr>Three Pig Husbandry Systems in Europe</vt:lpstr>
      <vt:lpstr>PowerPoint-Präsentation</vt:lpstr>
      <vt:lpstr>Farm specific strategies for improvement</vt:lpstr>
      <vt:lpstr> Training &amp; On Farm Improvement</vt:lpstr>
      <vt:lpstr>Analysis &amp; Dissemination „Booklet for Improvement“</vt:lpstr>
    </vt:vector>
  </TitlesOfParts>
  <Company>Gwendolyn Rudolph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ProPIG Status quo Austria</dc:title>
  <dc:creator>Gwendolyn Rudolph</dc:creator>
  <cp:lastModifiedBy>Christine Leeb</cp:lastModifiedBy>
  <cp:revision>113</cp:revision>
  <dcterms:created xsi:type="dcterms:W3CDTF">2012-04-26T08:32:03Z</dcterms:created>
  <dcterms:modified xsi:type="dcterms:W3CDTF">2014-11-12T10:20:54Z</dcterms:modified>
</cp:coreProperties>
</file>